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FF8C-D083-482B-A90F-E0E137AABE6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B833-73E2-4B6A-B851-60B3327E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5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FF8C-D083-482B-A90F-E0E137AABE6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B833-73E2-4B6A-B851-60B3327E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94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FF8C-D083-482B-A90F-E0E137AABE6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B833-73E2-4B6A-B851-60B3327E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4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FF8C-D083-482B-A90F-E0E137AABE6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B833-73E2-4B6A-B851-60B3327E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FF8C-D083-482B-A90F-E0E137AABE6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B833-73E2-4B6A-B851-60B3327E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1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FF8C-D083-482B-A90F-E0E137AABE6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B833-73E2-4B6A-B851-60B3327E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6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FF8C-D083-482B-A90F-E0E137AABE6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B833-73E2-4B6A-B851-60B3327E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8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FF8C-D083-482B-A90F-E0E137AABE6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B833-73E2-4B6A-B851-60B3327E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9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FF8C-D083-482B-A90F-E0E137AABE6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B833-73E2-4B6A-B851-60B3327E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FF8C-D083-482B-A90F-E0E137AABE6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B833-73E2-4B6A-B851-60B3327E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5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FF8C-D083-482B-A90F-E0E137AABE6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B833-73E2-4B6A-B851-60B3327E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3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DFF8C-D083-482B-A90F-E0E137AABE6D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DB833-73E2-4B6A-B851-60B3327E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7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5714999"/>
          </a:xfrm>
        </p:spPr>
        <p:txBody>
          <a:bodyPr>
            <a:noAutofit/>
          </a:bodyPr>
          <a:lstStyle/>
          <a:p>
            <a:pPr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1800" b="1" i="1" dirty="0">
                <a:ea typeface="Calibri"/>
                <a:cs typeface="Arial"/>
              </a:rPr>
              <a:t>المبحث الاول – مفهوم </a:t>
            </a:r>
            <a:r>
              <a:rPr lang="ar-IQ" sz="1800" b="1" i="1" dirty="0" err="1">
                <a:ea typeface="Calibri"/>
                <a:cs typeface="Arial"/>
              </a:rPr>
              <a:t>الشخصيه</a:t>
            </a:r>
            <a:r>
              <a:rPr lang="en-US" sz="1200" dirty="0">
                <a:ea typeface="Calibri"/>
                <a:cs typeface="Arial"/>
              </a:rPr>
              <a:t/>
            </a:r>
            <a:br>
              <a:rPr lang="en-US" sz="1200" dirty="0">
                <a:ea typeface="Calibri"/>
                <a:cs typeface="Arial"/>
              </a:rPr>
            </a:br>
            <a:r>
              <a:rPr lang="ar-IQ" sz="1600" dirty="0">
                <a:ea typeface="Calibri"/>
                <a:cs typeface="Arial"/>
              </a:rPr>
              <a:t> </a:t>
            </a:r>
            <a:r>
              <a:rPr lang="en-US" sz="1200" dirty="0">
                <a:ea typeface="Calibri"/>
                <a:cs typeface="Arial"/>
              </a:rPr>
              <a:t/>
            </a:r>
            <a:br>
              <a:rPr lang="en-US" sz="1200" dirty="0">
                <a:ea typeface="Calibri"/>
                <a:cs typeface="Arial"/>
              </a:rPr>
            </a:br>
            <a:r>
              <a:rPr lang="ar-IQ" sz="1600" dirty="0">
                <a:ea typeface="Calibri"/>
                <a:cs typeface="Arial"/>
              </a:rPr>
              <a:t>ان كلمه </a:t>
            </a:r>
            <a:r>
              <a:rPr lang="ar-IQ" sz="1600" dirty="0" err="1">
                <a:ea typeface="Calibri"/>
                <a:cs typeface="Arial"/>
              </a:rPr>
              <a:t>الشخصيه</a:t>
            </a:r>
            <a:r>
              <a:rPr lang="ar-IQ" sz="1600" dirty="0">
                <a:ea typeface="Calibri"/>
                <a:cs typeface="Arial"/>
              </a:rPr>
              <a:t> مشتقه من الفعل ( شخص ) وشخص </a:t>
            </a:r>
            <a:r>
              <a:rPr lang="ar-IQ" sz="1600" dirty="0" err="1">
                <a:ea typeface="Calibri"/>
                <a:cs typeface="Arial"/>
              </a:rPr>
              <a:t>الشيئ</a:t>
            </a:r>
            <a:r>
              <a:rPr lang="ar-IQ" sz="1600" dirty="0">
                <a:ea typeface="Calibri"/>
                <a:cs typeface="Arial"/>
              </a:rPr>
              <a:t> يعني : بان وظهر بعد ان كان غائبا . وعلى هذا الاساس فان المقصود </a:t>
            </a:r>
            <a:r>
              <a:rPr lang="ar-IQ" sz="1600" dirty="0" err="1">
                <a:ea typeface="Calibri"/>
                <a:cs typeface="Arial"/>
              </a:rPr>
              <a:t>بالشخصيه</a:t>
            </a:r>
            <a:r>
              <a:rPr lang="ar-IQ" sz="1600" dirty="0">
                <a:ea typeface="Calibri"/>
                <a:cs typeface="Arial"/>
              </a:rPr>
              <a:t> لغويا هو كل الصفات </a:t>
            </a:r>
            <a:r>
              <a:rPr lang="ar-IQ" sz="1600" dirty="0" err="1">
                <a:ea typeface="Calibri"/>
                <a:cs typeface="Arial"/>
              </a:rPr>
              <a:t>الظاهره</a:t>
            </a:r>
            <a:r>
              <a:rPr lang="ar-IQ" sz="1600" dirty="0">
                <a:ea typeface="Calibri"/>
                <a:cs typeface="Arial"/>
              </a:rPr>
              <a:t> </a:t>
            </a:r>
            <a:r>
              <a:rPr lang="ar-IQ" sz="1600" dirty="0" err="1">
                <a:ea typeface="Calibri"/>
                <a:cs typeface="Arial"/>
              </a:rPr>
              <a:t>الخاصه</a:t>
            </a:r>
            <a:r>
              <a:rPr lang="ar-IQ" sz="1600" dirty="0">
                <a:ea typeface="Calibri"/>
                <a:cs typeface="Arial"/>
              </a:rPr>
              <a:t> بالفرد والتي كان بعضها خافيا او داخليا ثم ظهر وكانت بمجموعها تميزه عن غيره من الناس . </a:t>
            </a:r>
            <a:r>
              <a:rPr lang="en-US" sz="1200" dirty="0">
                <a:ea typeface="Calibri"/>
                <a:cs typeface="Arial"/>
              </a:rPr>
              <a:t/>
            </a:r>
            <a:br>
              <a:rPr lang="en-US" sz="1200" dirty="0">
                <a:ea typeface="Calibri"/>
                <a:cs typeface="Arial"/>
              </a:rPr>
            </a:br>
            <a:r>
              <a:rPr lang="ar-IQ" sz="1600" dirty="0">
                <a:ea typeface="Calibri"/>
                <a:cs typeface="Arial"/>
              </a:rPr>
              <a:t> </a:t>
            </a:r>
            <a:r>
              <a:rPr lang="en-US" sz="1200" dirty="0">
                <a:ea typeface="Calibri"/>
                <a:cs typeface="Arial"/>
              </a:rPr>
              <a:t/>
            </a:r>
            <a:br>
              <a:rPr lang="en-US" sz="1200" dirty="0">
                <a:ea typeface="Calibri"/>
                <a:cs typeface="Arial"/>
              </a:rPr>
            </a:br>
            <a:r>
              <a:rPr lang="ar-IQ" sz="1600" dirty="0">
                <a:ea typeface="Calibri"/>
                <a:cs typeface="Arial"/>
              </a:rPr>
              <a:t>لقد اختلف العلماء في تعريفهم </a:t>
            </a:r>
            <a:r>
              <a:rPr lang="ar-IQ" sz="1600" dirty="0" err="1">
                <a:ea typeface="Calibri"/>
                <a:cs typeface="Arial"/>
              </a:rPr>
              <a:t>للشخصيه</a:t>
            </a:r>
            <a:r>
              <a:rPr lang="ar-IQ" sz="1600" dirty="0">
                <a:ea typeface="Calibri"/>
                <a:cs typeface="Arial"/>
              </a:rPr>
              <a:t> , فمنهم من يعرفها على اساس المظهر السلوكي الخارجي ومنهم من يعرفها على اساس المكونات </a:t>
            </a:r>
            <a:r>
              <a:rPr lang="ar-IQ" sz="1600" dirty="0" err="1">
                <a:ea typeface="Calibri"/>
                <a:cs typeface="Arial"/>
              </a:rPr>
              <a:t>الداخليه</a:t>
            </a:r>
            <a:r>
              <a:rPr lang="ar-IQ" sz="1600" dirty="0">
                <a:ea typeface="Calibri"/>
                <a:cs typeface="Arial"/>
              </a:rPr>
              <a:t> ومنهم من يؤكد على </a:t>
            </a:r>
            <a:r>
              <a:rPr lang="ar-IQ" sz="1600" dirty="0" err="1">
                <a:ea typeface="Calibri"/>
                <a:cs typeface="Arial"/>
              </a:rPr>
              <a:t>النظره</a:t>
            </a:r>
            <a:r>
              <a:rPr lang="ar-IQ" sz="1600" dirty="0">
                <a:ea typeface="Calibri"/>
                <a:cs typeface="Arial"/>
              </a:rPr>
              <a:t> </a:t>
            </a:r>
            <a:r>
              <a:rPr lang="ar-IQ" sz="1600" dirty="0" err="1">
                <a:ea typeface="Calibri"/>
                <a:cs typeface="Arial"/>
              </a:rPr>
              <a:t>الاجتماعيه</a:t>
            </a:r>
            <a:r>
              <a:rPr lang="ar-IQ" sz="1600" dirty="0">
                <a:ea typeface="Calibri"/>
                <a:cs typeface="Arial"/>
              </a:rPr>
              <a:t> </a:t>
            </a:r>
            <a:r>
              <a:rPr lang="ar-IQ" sz="1600" dirty="0" err="1">
                <a:ea typeface="Calibri"/>
                <a:cs typeface="Arial"/>
              </a:rPr>
              <a:t>للشخصيه</a:t>
            </a:r>
            <a:r>
              <a:rPr lang="ar-IQ" sz="1600" dirty="0">
                <a:ea typeface="Calibri"/>
                <a:cs typeface="Arial"/>
              </a:rPr>
              <a:t> لذا نجد تعاريف </a:t>
            </a:r>
            <a:r>
              <a:rPr lang="ar-IQ" sz="1600" dirty="0" err="1">
                <a:ea typeface="Calibri"/>
                <a:cs typeface="Arial"/>
              </a:rPr>
              <a:t>متعدده</a:t>
            </a:r>
            <a:r>
              <a:rPr lang="ar-IQ" sz="1600" dirty="0">
                <a:ea typeface="Calibri"/>
                <a:cs typeface="Arial"/>
              </a:rPr>
              <a:t> </a:t>
            </a:r>
            <a:r>
              <a:rPr lang="ar-IQ" sz="1600" dirty="0" err="1">
                <a:ea typeface="Calibri"/>
                <a:cs typeface="Arial"/>
              </a:rPr>
              <a:t>للشخصيه</a:t>
            </a:r>
            <a:r>
              <a:rPr lang="ar-IQ" sz="1600" dirty="0">
                <a:ea typeface="Calibri"/>
                <a:cs typeface="Arial"/>
              </a:rPr>
              <a:t> منها ما </a:t>
            </a:r>
            <a:r>
              <a:rPr lang="ar-IQ" sz="1600" dirty="0" err="1">
                <a:ea typeface="Calibri"/>
                <a:cs typeface="Arial"/>
              </a:rPr>
              <a:t>ياتي</a:t>
            </a:r>
            <a:r>
              <a:rPr lang="ar-IQ" sz="1600" dirty="0">
                <a:ea typeface="Calibri"/>
                <a:cs typeface="Arial"/>
              </a:rPr>
              <a:t> .</a:t>
            </a:r>
            <a:r>
              <a:rPr lang="en-US" sz="1200" dirty="0">
                <a:ea typeface="Calibri"/>
                <a:cs typeface="Arial"/>
              </a:rPr>
              <a:t/>
            </a:r>
            <a:br>
              <a:rPr lang="en-US" sz="1200" dirty="0">
                <a:ea typeface="Calibri"/>
                <a:cs typeface="Arial"/>
              </a:rPr>
            </a:br>
            <a:r>
              <a:rPr lang="ar-IQ" sz="1600" dirty="0">
                <a:ea typeface="Calibri"/>
                <a:cs typeface="Arial"/>
              </a:rPr>
              <a:t> </a:t>
            </a:r>
            <a:r>
              <a:rPr lang="en-US" sz="1200" dirty="0">
                <a:ea typeface="Calibri"/>
                <a:cs typeface="Arial"/>
              </a:rPr>
              <a:t/>
            </a:r>
            <a:br>
              <a:rPr lang="en-US" sz="1200" dirty="0">
                <a:ea typeface="Calibri"/>
                <a:cs typeface="Arial"/>
              </a:rPr>
            </a:br>
            <a:r>
              <a:rPr lang="ar-IQ" sz="1600" dirty="0" err="1">
                <a:ea typeface="Calibri"/>
                <a:cs typeface="Arial"/>
              </a:rPr>
              <a:t>الشخصيه</a:t>
            </a:r>
            <a:r>
              <a:rPr lang="ar-IQ" sz="1600" dirty="0">
                <a:ea typeface="Calibri"/>
                <a:cs typeface="Arial"/>
              </a:rPr>
              <a:t> هي السلوك المميز للفرد ( لويس كامل واخرون , </a:t>
            </a:r>
            <a:r>
              <a:rPr lang="ar-IQ" sz="1600" dirty="0" err="1">
                <a:ea typeface="Calibri"/>
                <a:cs typeface="Arial"/>
              </a:rPr>
              <a:t>الصفحه</a:t>
            </a:r>
            <a:r>
              <a:rPr lang="ar-IQ" sz="1600" dirty="0">
                <a:ea typeface="Calibri"/>
                <a:cs typeface="Arial"/>
              </a:rPr>
              <a:t> </a:t>
            </a:r>
            <a:r>
              <a:rPr lang="ar-IQ" sz="1600" dirty="0" err="1">
                <a:ea typeface="Calibri"/>
                <a:cs typeface="Arial"/>
              </a:rPr>
              <a:t>السابعه</a:t>
            </a:r>
            <a:r>
              <a:rPr lang="ar-IQ" sz="1600" dirty="0">
                <a:ea typeface="Calibri"/>
                <a:cs typeface="Arial"/>
              </a:rPr>
              <a:t> ) . </a:t>
            </a:r>
            <a:r>
              <a:rPr lang="en-US" sz="1200" dirty="0">
                <a:ea typeface="Calibri"/>
                <a:cs typeface="Arial"/>
              </a:rPr>
              <a:t/>
            </a:r>
            <a:br>
              <a:rPr lang="en-US" sz="1200" dirty="0">
                <a:ea typeface="Calibri"/>
                <a:cs typeface="Arial"/>
              </a:rPr>
            </a:br>
            <a:r>
              <a:rPr lang="ar-IQ" sz="1600" dirty="0" err="1">
                <a:ea typeface="Calibri"/>
                <a:cs typeface="Arial"/>
              </a:rPr>
              <a:t>الشخصيه</a:t>
            </a:r>
            <a:r>
              <a:rPr lang="ar-IQ" sz="1600" dirty="0">
                <a:ea typeface="Calibri"/>
                <a:cs typeface="Arial"/>
              </a:rPr>
              <a:t> هي النظام المتكامل من الصفات التي تميز الفرد عن غيره ( احمد عزت راجع , ص 458 ) . </a:t>
            </a:r>
            <a:r>
              <a:rPr lang="en-US" sz="1200" dirty="0">
                <a:ea typeface="Calibri"/>
                <a:cs typeface="Arial"/>
              </a:rPr>
              <a:t/>
            </a:r>
            <a:br>
              <a:rPr lang="en-US" sz="1200" dirty="0">
                <a:ea typeface="Calibri"/>
                <a:cs typeface="Arial"/>
              </a:rPr>
            </a:br>
            <a:r>
              <a:rPr lang="ar-IQ" sz="1600" dirty="0" err="1">
                <a:ea typeface="Calibri"/>
                <a:cs typeface="Arial"/>
              </a:rPr>
              <a:t>الشخصيه</a:t>
            </a:r>
            <a:r>
              <a:rPr lang="ar-IQ" sz="1600" dirty="0">
                <a:ea typeface="Calibri"/>
                <a:cs typeface="Arial"/>
              </a:rPr>
              <a:t> هي التنظيم العقلي الكامل </a:t>
            </a:r>
            <a:r>
              <a:rPr lang="ar-IQ" sz="1600" dirty="0" err="1">
                <a:ea typeface="Calibri"/>
                <a:cs typeface="Arial"/>
              </a:rPr>
              <a:t>للانسان</a:t>
            </a:r>
            <a:r>
              <a:rPr lang="ar-IQ" sz="1600" dirty="0">
                <a:ea typeface="Calibri"/>
                <a:cs typeface="Arial"/>
              </a:rPr>
              <a:t> عند مرحله معينه من مراحل نموه , وهي </a:t>
            </a:r>
            <a:r>
              <a:rPr lang="ar-IQ" sz="1600" dirty="0" err="1">
                <a:ea typeface="Calibri"/>
                <a:cs typeface="Arial"/>
              </a:rPr>
              <a:t>تتظمن</a:t>
            </a:r>
            <a:r>
              <a:rPr lang="ar-IQ" sz="1600" dirty="0">
                <a:ea typeface="Calibri"/>
                <a:cs typeface="Arial"/>
              </a:rPr>
              <a:t> كل النواحي </a:t>
            </a:r>
            <a:r>
              <a:rPr lang="ar-IQ" sz="1600" dirty="0" err="1">
                <a:ea typeface="Calibri"/>
                <a:cs typeface="Arial"/>
              </a:rPr>
              <a:t>النفسيه</a:t>
            </a:r>
            <a:r>
              <a:rPr lang="ar-IQ" sz="1600" dirty="0">
                <a:ea typeface="Calibri"/>
                <a:cs typeface="Arial"/>
              </a:rPr>
              <a:t> </a:t>
            </a:r>
            <a:r>
              <a:rPr lang="ar-IQ" sz="1600" dirty="0" err="1">
                <a:ea typeface="Calibri"/>
                <a:cs typeface="Arial"/>
              </a:rPr>
              <a:t>والعقليه</a:t>
            </a:r>
            <a:r>
              <a:rPr lang="ar-IQ" sz="1600" dirty="0">
                <a:ea typeface="Calibri"/>
                <a:cs typeface="Arial"/>
              </a:rPr>
              <a:t> </a:t>
            </a:r>
            <a:r>
              <a:rPr lang="ar-IQ" sz="1600" dirty="0" err="1">
                <a:ea typeface="Calibri"/>
                <a:cs typeface="Arial"/>
              </a:rPr>
              <a:t>والمزاجيه</a:t>
            </a:r>
            <a:r>
              <a:rPr lang="ar-IQ" sz="1600" dirty="0">
                <a:ea typeface="Calibri"/>
                <a:cs typeface="Arial"/>
              </a:rPr>
              <a:t> ومهارات الفرد واخلاقه واتجاهاته التي كونها خلال حياته ( لويس كامل واخرون , ص 8 ) .</a:t>
            </a:r>
            <a:r>
              <a:rPr lang="en-US" sz="1200" dirty="0">
                <a:ea typeface="Calibri"/>
                <a:cs typeface="Arial"/>
              </a:rPr>
              <a:t/>
            </a:r>
            <a:br>
              <a:rPr lang="en-US" sz="1200" dirty="0">
                <a:ea typeface="Calibri"/>
                <a:cs typeface="Arial"/>
              </a:rPr>
            </a:br>
            <a:r>
              <a:rPr lang="ar-IQ" sz="1600" dirty="0" err="1">
                <a:ea typeface="Calibri"/>
                <a:cs typeface="Arial"/>
              </a:rPr>
              <a:t>الشخصيه</a:t>
            </a:r>
            <a:r>
              <a:rPr lang="ar-IQ" sz="1600" dirty="0">
                <a:ea typeface="Calibri"/>
                <a:cs typeface="Arial"/>
              </a:rPr>
              <a:t> هي </a:t>
            </a:r>
            <a:r>
              <a:rPr lang="ar-IQ" sz="1600" dirty="0" err="1">
                <a:ea typeface="Calibri"/>
                <a:cs typeface="Arial"/>
              </a:rPr>
              <a:t>ذالك</a:t>
            </a:r>
            <a:r>
              <a:rPr lang="ar-IQ" sz="1600" dirty="0">
                <a:ea typeface="Calibri"/>
                <a:cs typeface="Arial"/>
              </a:rPr>
              <a:t> المفهوم الذي يصف الفرد من حيث هو كل موحد من الاساليب </a:t>
            </a:r>
            <a:r>
              <a:rPr lang="ar-IQ" sz="1600" dirty="0" err="1">
                <a:ea typeface="Calibri"/>
                <a:cs typeface="Arial"/>
              </a:rPr>
              <a:t>السلوكيه</a:t>
            </a:r>
            <a:r>
              <a:rPr lang="ar-IQ" sz="1600" dirty="0">
                <a:ea typeface="Calibri"/>
                <a:cs typeface="Arial"/>
              </a:rPr>
              <a:t> </a:t>
            </a:r>
            <a:r>
              <a:rPr lang="ar-IQ" sz="1600" dirty="0" err="1">
                <a:ea typeface="Calibri"/>
                <a:cs typeface="Arial"/>
              </a:rPr>
              <a:t>والادراكيه</a:t>
            </a:r>
            <a:r>
              <a:rPr lang="ar-IQ" sz="1600" dirty="0">
                <a:ea typeface="Calibri"/>
                <a:cs typeface="Arial"/>
              </a:rPr>
              <a:t> </a:t>
            </a:r>
            <a:r>
              <a:rPr lang="ar-IQ" sz="1600" dirty="0" err="1">
                <a:ea typeface="Calibri"/>
                <a:cs typeface="Arial"/>
              </a:rPr>
              <a:t>المعقده</a:t>
            </a:r>
            <a:r>
              <a:rPr lang="ar-IQ" sz="1600" dirty="0">
                <a:ea typeface="Calibri"/>
                <a:cs typeface="Arial"/>
              </a:rPr>
              <a:t> التنظيم والتي تميزه عن غيره من الناس وبخاصه في المواقف </a:t>
            </a:r>
            <a:r>
              <a:rPr lang="ar-IQ" sz="1600" dirty="0" err="1">
                <a:ea typeface="Calibri"/>
                <a:cs typeface="Arial"/>
              </a:rPr>
              <a:t>الاجتماعيه</a:t>
            </a:r>
            <a:r>
              <a:rPr lang="ar-IQ" sz="1600" dirty="0">
                <a:ea typeface="Calibri"/>
                <a:cs typeface="Arial"/>
              </a:rPr>
              <a:t> ( لويس كامل واخرون , ص13 ) .</a:t>
            </a:r>
            <a:r>
              <a:rPr lang="en-US" sz="1200" dirty="0">
                <a:ea typeface="Calibri"/>
                <a:cs typeface="Arial"/>
              </a:rPr>
              <a:t/>
            </a:r>
            <a:br>
              <a:rPr lang="en-US" sz="1200" dirty="0">
                <a:ea typeface="Calibri"/>
                <a:cs typeface="Arial"/>
              </a:rPr>
            </a:br>
            <a:r>
              <a:rPr lang="ar-IQ" sz="1600" dirty="0">
                <a:ea typeface="Calibri"/>
                <a:cs typeface="Arial"/>
              </a:rPr>
              <a:t>ان نظره </a:t>
            </a:r>
            <a:r>
              <a:rPr lang="ar-IQ" sz="1600" dirty="0" err="1">
                <a:ea typeface="Calibri"/>
                <a:cs typeface="Arial"/>
              </a:rPr>
              <a:t>بسيطه</a:t>
            </a:r>
            <a:r>
              <a:rPr lang="ar-IQ" sz="1600" dirty="0">
                <a:ea typeface="Calibri"/>
                <a:cs typeface="Arial"/>
              </a:rPr>
              <a:t> الى التعاريف اعلاه تشير الى تكامل في هذه التعاريف وعدم وجود تقاطع بينها . فلتعريف الاول يركز على الظواهر </a:t>
            </a:r>
            <a:r>
              <a:rPr lang="ar-IQ" sz="1600" dirty="0" err="1">
                <a:ea typeface="Calibri"/>
                <a:cs typeface="Arial"/>
              </a:rPr>
              <a:t>الخارجيه</a:t>
            </a:r>
            <a:r>
              <a:rPr lang="ar-IQ" sz="1600" dirty="0">
                <a:ea typeface="Calibri"/>
                <a:cs typeface="Arial"/>
              </a:rPr>
              <a:t> فقط ( السلوك ) التعريف الثاني يؤكد على التكامل بين السلوك والمكونات </a:t>
            </a:r>
            <a:r>
              <a:rPr lang="ar-IQ" sz="1600" dirty="0" err="1">
                <a:ea typeface="Calibri"/>
                <a:cs typeface="Arial"/>
              </a:rPr>
              <a:t>الداخليه</a:t>
            </a:r>
            <a:r>
              <a:rPr lang="ar-IQ" sz="1600" dirty="0">
                <a:ea typeface="Calibri"/>
                <a:cs typeface="Arial"/>
              </a:rPr>
              <a:t> للفرد . اما التعريف الثالث فيؤكد على حركيه </a:t>
            </a:r>
            <a:r>
              <a:rPr lang="ar-IQ" sz="1600" dirty="0" err="1">
                <a:ea typeface="Calibri"/>
                <a:cs typeface="Arial"/>
              </a:rPr>
              <a:t>الشخصيه</a:t>
            </a:r>
            <a:r>
              <a:rPr lang="ar-IQ" sz="1600" dirty="0">
                <a:ea typeface="Calibri"/>
                <a:cs typeface="Arial"/>
              </a:rPr>
              <a:t> والتعريف الرابع هو تعريف اكثر شمولا </a:t>
            </a:r>
            <a:r>
              <a:rPr lang="ar-IQ" sz="1600" dirty="0" err="1">
                <a:ea typeface="Calibri"/>
                <a:cs typeface="Arial"/>
              </a:rPr>
              <a:t>للشخصيه</a:t>
            </a:r>
            <a:r>
              <a:rPr lang="ar-IQ" sz="1600" dirty="0">
                <a:ea typeface="Calibri"/>
                <a:cs typeface="Arial"/>
              </a:rPr>
              <a:t> من التعاريف التي سبقته </a:t>
            </a:r>
            <a:r>
              <a:rPr lang="ar-IQ" sz="1600" dirty="0" smtClean="0">
                <a:ea typeface="Calibri"/>
                <a:cs typeface="Arial"/>
              </a:rPr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88509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/>
            <a:r>
              <a:rPr lang="ar-IQ" sz="1800" dirty="0">
                <a:solidFill>
                  <a:prstClr val="black"/>
                </a:solidFill>
                <a:ea typeface="Calibri"/>
              </a:rPr>
              <a:t>وعلى الرغم من اختلاف التعاريف </a:t>
            </a:r>
            <a:r>
              <a:rPr lang="ar-IQ" sz="1800" dirty="0" err="1">
                <a:solidFill>
                  <a:prstClr val="black"/>
                </a:solidFill>
                <a:ea typeface="Calibri"/>
              </a:rPr>
              <a:t>للشخصيه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, لابد من </a:t>
            </a:r>
            <a:r>
              <a:rPr lang="ar-IQ" sz="1800" dirty="0" err="1">
                <a:solidFill>
                  <a:prstClr val="black"/>
                </a:solidFill>
                <a:ea typeface="Calibri"/>
              </a:rPr>
              <a:t>التاكيد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على ان التعريف الجيد </a:t>
            </a:r>
            <a:r>
              <a:rPr lang="ar-IQ" sz="1800" dirty="0" err="1">
                <a:solidFill>
                  <a:prstClr val="black"/>
                </a:solidFill>
                <a:ea typeface="Calibri"/>
              </a:rPr>
              <a:t>للشخصيه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يجب ان يؤشر النقاط </a:t>
            </a:r>
            <a:r>
              <a:rPr lang="ar-IQ" sz="1800" dirty="0" err="1">
                <a:solidFill>
                  <a:prstClr val="black"/>
                </a:solidFill>
                <a:ea typeface="Calibri"/>
              </a:rPr>
              <a:t>الاتيه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: </a:t>
            </a:r>
            <a:r>
              <a:rPr lang="en-US" sz="14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1400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ar-IQ" sz="1800" dirty="0" err="1">
                <a:solidFill>
                  <a:prstClr val="black"/>
                </a:solidFill>
                <a:ea typeface="Calibri"/>
              </a:rPr>
              <a:t>الفرديه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</a:t>
            </a:r>
            <a:r>
              <a:rPr lang="en-US" sz="14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1400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ar-IQ" sz="1800" dirty="0">
                <a:solidFill>
                  <a:prstClr val="black"/>
                </a:solidFill>
                <a:ea typeface="Calibri"/>
              </a:rPr>
              <a:t>التكامل </a:t>
            </a:r>
            <a:r>
              <a:rPr lang="en-US" sz="14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1400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ar-IQ" sz="1800" dirty="0" err="1">
                <a:solidFill>
                  <a:prstClr val="black"/>
                </a:solidFill>
                <a:ea typeface="Calibri"/>
              </a:rPr>
              <a:t>الحركيه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</a:t>
            </a:r>
            <a:r>
              <a:rPr lang="en-US" sz="14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1400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ar-IQ" sz="1800" dirty="0">
                <a:solidFill>
                  <a:prstClr val="black"/>
                </a:solidFill>
                <a:ea typeface="Calibri"/>
              </a:rPr>
              <a:t>الثبات النسبي </a:t>
            </a:r>
            <a:r>
              <a:rPr lang="en-US" sz="14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1400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ar-IQ" sz="1800" dirty="0" err="1">
                <a:solidFill>
                  <a:prstClr val="black"/>
                </a:solidFill>
                <a:ea typeface="Calibri"/>
              </a:rPr>
              <a:t>فالفرديه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تعني ان لكل فرد شخصيه تميزه عن الاخرين , والتكامل يؤكد كون </a:t>
            </a:r>
            <a:r>
              <a:rPr lang="ar-IQ" sz="1800" dirty="0" err="1">
                <a:solidFill>
                  <a:prstClr val="black"/>
                </a:solidFill>
                <a:ea typeface="Calibri"/>
              </a:rPr>
              <a:t>الشخصيه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</a:t>
            </a:r>
            <a:r>
              <a:rPr lang="ar-IQ" sz="1800" dirty="0" err="1">
                <a:solidFill>
                  <a:prstClr val="black"/>
                </a:solidFill>
                <a:ea typeface="Calibri"/>
              </a:rPr>
              <a:t>لاتعني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المجموع البسيط لصفات الانسان بل تعني ان صفات الانسان هي وحده </a:t>
            </a:r>
            <a:r>
              <a:rPr lang="ar-IQ" sz="1800" dirty="0" err="1">
                <a:solidFill>
                  <a:prstClr val="black"/>
                </a:solidFill>
                <a:ea typeface="Calibri"/>
              </a:rPr>
              <a:t>متكامله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تتصف بالتماسك والانسجام وبمحصله غير المجموع البسيط للصفات .</a:t>
            </a:r>
            <a:r>
              <a:rPr lang="en-US" sz="14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1400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ar-IQ" sz="1800" dirty="0">
                <a:solidFill>
                  <a:prstClr val="black"/>
                </a:solidFill>
                <a:ea typeface="Calibri"/>
              </a:rPr>
              <a:t>اما </a:t>
            </a:r>
            <a:r>
              <a:rPr lang="ar-IQ" sz="1800" dirty="0" err="1">
                <a:solidFill>
                  <a:prstClr val="black"/>
                </a:solidFill>
                <a:ea typeface="Calibri"/>
              </a:rPr>
              <a:t>الحركيه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فتعني ان </a:t>
            </a:r>
            <a:r>
              <a:rPr lang="ar-IQ" sz="1800" dirty="0" err="1">
                <a:solidFill>
                  <a:prstClr val="black"/>
                </a:solidFill>
                <a:ea typeface="Calibri"/>
              </a:rPr>
              <a:t>الشخصيه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هي نتاج التفاعل بين الشخص وبيئته وهذا يعني ان </a:t>
            </a:r>
            <a:r>
              <a:rPr lang="ar-IQ" sz="1800" dirty="0" err="1">
                <a:solidFill>
                  <a:prstClr val="black"/>
                </a:solidFill>
                <a:ea typeface="Calibri"/>
              </a:rPr>
              <a:t>الشخصيه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رغم </a:t>
            </a:r>
            <a:r>
              <a:rPr lang="ar-IQ" sz="1800" dirty="0" err="1">
                <a:solidFill>
                  <a:prstClr val="black"/>
                </a:solidFill>
                <a:ea typeface="Calibri"/>
              </a:rPr>
              <a:t>تاثرها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بالمكونات </a:t>
            </a:r>
            <a:r>
              <a:rPr lang="ar-IQ" sz="1800" dirty="0" err="1">
                <a:solidFill>
                  <a:prstClr val="black"/>
                </a:solidFill>
                <a:ea typeface="Calibri"/>
              </a:rPr>
              <a:t>الجسميه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وراثيا فهي تتأثر </a:t>
            </a:r>
            <a:r>
              <a:rPr lang="ar-IQ" sz="1800" dirty="0" err="1">
                <a:solidFill>
                  <a:prstClr val="black"/>
                </a:solidFill>
                <a:ea typeface="Calibri"/>
              </a:rPr>
              <a:t>بالبيئه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ايضا , فهي بهذه </a:t>
            </a:r>
            <a:r>
              <a:rPr lang="ar-IQ" sz="1800" dirty="0" err="1">
                <a:solidFill>
                  <a:prstClr val="black"/>
                </a:solidFill>
                <a:ea typeface="Calibri"/>
              </a:rPr>
              <a:t>الحاله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مكتسبه وبالتالي فيمكن ان تتغير نسبيا بتغيير </a:t>
            </a:r>
            <a:r>
              <a:rPr lang="ar-IQ" sz="1800" dirty="0" err="1">
                <a:solidFill>
                  <a:prstClr val="black"/>
                </a:solidFill>
                <a:ea typeface="Calibri"/>
              </a:rPr>
              <a:t>البيئه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والظروف </a:t>
            </a:r>
            <a:r>
              <a:rPr lang="ar-IQ" sz="1800" dirty="0" err="1">
                <a:solidFill>
                  <a:prstClr val="black"/>
                </a:solidFill>
                <a:ea typeface="Calibri"/>
              </a:rPr>
              <a:t>الخارجيه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.</a:t>
            </a:r>
            <a:r>
              <a:rPr lang="en-US" sz="14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1400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ar-IQ" sz="1800" dirty="0">
                <a:solidFill>
                  <a:prstClr val="black"/>
                </a:solidFill>
                <a:ea typeface="Calibri"/>
              </a:rPr>
              <a:t>اما </a:t>
            </a:r>
            <a:r>
              <a:rPr lang="ar-IQ" sz="1800" dirty="0" err="1">
                <a:solidFill>
                  <a:prstClr val="black"/>
                </a:solidFill>
                <a:ea typeface="Calibri"/>
              </a:rPr>
              <a:t>النقطه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</a:t>
            </a:r>
            <a:r>
              <a:rPr lang="ar-IQ" sz="1800" dirty="0" err="1">
                <a:solidFill>
                  <a:prstClr val="black"/>
                </a:solidFill>
                <a:ea typeface="Calibri"/>
              </a:rPr>
              <a:t>الرابعه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التي تؤكد الثبات النسبي </a:t>
            </a:r>
            <a:r>
              <a:rPr lang="ar-IQ" sz="1800" dirty="0" err="1">
                <a:solidFill>
                  <a:prstClr val="black"/>
                </a:solidFill>
                <a:ea typeface="Calibri"/>
              </a:rPr>
              <a:t>للشخصيه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فه التي تؤشر كون </a:t>
            </a:r>
            <a:r>
              <a:rPr lang="ar-IQ" sz="1800" dirty="0" err="1">
                <a:solidFill>
                  <a:prstClr val="black"/>
                </a:solidFill>
                <a:ea typeface="Calibri"/>
              </a:rPr>
              <a:t>الشخصيه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هي استعداد للسلوك في المواقف </a:t>
            </a:r>
            <a:r>
              <a:rPr lang="ar-IQ" sz="1800" dirty="0" err="1">
                <a:solidFill>
                  <a:prstClr val="black"/>
                </a:solidFill>
                <a:ea typeface="Calibri"/>
              </a:rPr>
              <a:t>المختلفه</a:t>
            </a:r>
            <a:r>
              <a:rPr lang="ar-IQ" sz="1800" dirty="0">
                <a:solidFill>
                  <a:prstClr val="black"/>
                </a:solidFill>
                <a:ea typeface="Calibri"/>
              </a:rPr>
              <a:t> وهي ليست السلوك الظاهري بحد ذاته , وهذا الاستعداد يتكون من العادات والتقاليد والسمات والقيم والدوافع والعواطف ..الخ. بحد ذاته , وهذا الاستعداد يتكون من العادات والتقاليد والسمات والقيم والدوافع والعواطف ... الخ . </a:t>
            </a:r>
            <a:r>
              <a:rPr lang="en-US" sz="14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1400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ar-IQ" sz="1800" dirty="0">
                <a:solidFill>
                  <a:prstClr val="black"/>
                </a:solidFill>
                <a:ea typeface="Calibri"/>
              </a:rPr>
              <a:t> </a:t>
            </a:r>
            <a:r>
              <a:rPr lang="en-US" sz="14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1400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ar-IQ" sz="1800" dirty="0">
                <a:solidFill>
                  <a:prstClr val="black"/>
                </a:solidFill>
                <a:ea typeface="Calibri"/>
              </a:rPr>
              <a:t> 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00676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/>
            <a:r>
              <a:rPr lang="ar-IQ" sz="2400" dirty="0" err="1">
                <a:solidFill>
                  <a:prstClr val="black"/>
                </a:solidFill>
                <a:ea typeface="Calibri"/>
              </a:rPr>
              <a:t>فالفرديه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تعني ان لكل فرد شخصيه تميزه عن الاخرين , والتكامل يؤكد كون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الشخصيه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لاتعني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المجموع البسيط لصفات الانسان بل تعني ان صفات الانسان هي وحده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متكامله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تتصف بالتماسك والانسجام وبمحصله غير المجموع البسيط للصفات .</a:t>
            </a:r>
            <a:r>
              <a:rPr lang="en-US" sz="18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1800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ar-IQ" sz="2400" dirty="0">
                <a:solidFill>
                  <a:prstClr val="black"/>
                </a:solidFill>
                <a:ea typeface="Calibri"/>
              </a:rPr>
              <a:t>اما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الحركيه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فتعني ان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الشخصيه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هي نتاج التفاعل بين الشخص وبيئته وهذا يعني ان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الشخصيه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رغم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تاثرها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بالمكونات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الجسميه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وراثيا فهي تتأثر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بالبيئه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ايضا , فهي بهذه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الحاله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مكتسبه وبالتالي فيمكن ان تتغير نسبيا بتغيير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البيئه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والظروف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الخارجيه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.</a:t>
            </a:r>
            <a:r>
              <a:rPr lang="en-US" sz="18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1800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ar-IQ" sz="2400" dirty="0">
                <a:solidFill>
                  <a:prstClr val="black"/>
                </a:solidFill>
                <a:ea typeface="Calibri"/>
              </a:rPr>
              <a:t>اما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النقطه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الرابعه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التي تؤكد الثبات النسبي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للشخصيه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فه التي تؤشر كون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الشخصيه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هي استعداد للسلوك في المواقف </a:t>
            </a:r>
            <a:r>
              <a:rPr lang="ar-IQ" sz="2400" dirty="0" err="1">
                <a:solidFill>
                  <a:prstClr val="black"/>
                </a:solidFill>
                <a:ea typeface="Calibri"/>
              </a:rPr>
              <a:t>المختلفه</a:t>
            </a:r>
            <a:r>
              <a:rPr lang="ar-IQ" sz="2400" dirty="0">
                <a:solidFill>
                  <a:prstClr val="black"/>
                </a:solidFill>
                <a:ea typeface="Calibri"/>
              </a:rPr>
              <a:t> وهي ليست السلوك الظاهري بحد ذاته , وهذا الاستعداد يتكون من العادات والتقاليد والسمات والقيم والدوافع والعواطف ..الخ. بحد ذاته , وهذا الاستعداد يتكون من العادات والتقاليد والسمات والقيم والدوافع والعواطف ... الخ . </a:t>
            </a:r>
            <a:r>
              <a:rPr lang="en-US" sz="18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1800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ar-IQ" sz="2400" dirty="0">
                <a:solidFill>
                  <a:prstClr val="black"/>
                </a:solidFill>
                <a:ea typeface="Calibri"/>
              </a:rPr>
              <a:t> </a:t>
            </a:r>
            <a:r>
              <a:rPr lang="en-US" sz="18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1800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ar-IQ" sz="2400" dirty="0">
                <a:solidFill>
                  <a:prstClr val="black"/>
                </a:solidFill>
                <a:ea typeface="Calibri"/>
              </a:rPr>
              <a:t> 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72932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62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المبحث الاول – مفهوم الشخصيه   ان كلمه الشخصيه مشتقه من الفعل ( شخص ) وشخص الشيئ يعني : بان وظهر بعد ان كان غائبا . وعلى هذا الاساس فان المقصود بالشخصيه لغويا هو كل الصفات الظاهره الخاصه بالفرد والتي كان بعضها خافيا او داخليا ثم ظهر وكانت بمجموعها تميزه عن غيره من الناس .    لقد اختلف العلماء في تعريفهم للشخصيه , فمنهم من يعرفها على اساس المظهر السلوكي الخارجي ومنهم من يعرفها على اساس المكونات الداخليه ومنهم من يؤكد على النظره الاجتماعيه للشخصيه لذا نجد تعاريف متعدده للشخصيه منها ما ياتي .   الشخصيه هي السلوك المميز للفرد ( لويس كامل واخرون , الصفحه السابعه ) .  الشخصيه هي النظام المتكامل من الصفات التي تميز الفرد عن غيره ( احمد عزت راجع , ص 458 ) .  الشخصيه هي التنظيم العقلي الكامل للانسان عند مرحله معينه من مراحل نموه , وهي تتظمن كل النواحي النفسيه والعقليه والمزاجيه ومهارات الفرد واخلاقه واتجاهاته التي كونها خلال حياته ( لويس كامل واخرون , ص 8 ) . الشخصيه هي ذالك المفهوم الذي يصف الفرد من حيث هو كل موحد من الاساليب السلوكيه والادراكيه المعقده التنظيم والتي تميزه عن غيره من الناس وبخاصه في المواقف الاجتماعيه ( لويس كامل واخرون , ص13 ) . ان نظره بسيطه الى التعاريف اعلاه تشير الى تكامل في هذه التعاريف وعدم وجود تقاطع بينها . فلتعريف الاول يركز على الظواهر الخارجيه فقط ( السلوك ) التعريف الثاني يؤكد على التكامل بين السلوك والمكونات الداخليه للفرد . اما التعريف الثالث فيؤكد على حركيه الشخصيه والتعريف الرابع هو تعريف اكثر شمولا للشخصيه من التعاريف التي سبقته .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المبحث الاول – مفهوم الشخصيه   ان كلمه الشخصيه مشتقه من الفعل ( شخص ) وشخص الشيئ يعني : بان وظهر بعد ان كان غائبا . وعلى هذا الاساس فان المقصود بالشخصيه لغويا هو كل الصفات الظاهره الخاصه بالفرد والتي كان بعضها خافيا او داخليا ثم ظهر وكانت بمجموعها تميزه عن غيره من الناس .    لقد اختلف العلماء في تعريفهم للشخصيه , فمنهم من يعرفها على اساس المظهر السلوكي الخارجي ومنهم من يعرفها على اساس المكونات الداخليه ومنهم من يؤكد على النظره الاجتماعيه للشخصيه لذا نجد تعاريف متعدده للشخصيه منها ما ياتي .   الشخصيه هي السلوك المميز للفرد ( لويس كامل واخرون , الصفحه السابعه ) .  الشخصيه هي النظام المتكامل من الصفات التي تميز الفرد عن غيره ( احمد عزت راجع , ص 458 ) .  الشخصيه هي التنظيم العقلي الكامل للانسان عند مرحله معينه من مراحل نموه , وهي تتظمن كل النواحي النفسيه والعقليه والمزاجيه ومهارات الفرد واخلاقه واتجاهاته التي كونها خلال حياته ( لويس كامل واخرون , ص 8 ) . الشخصيه هي ذالك المفهوم الذي يصف الفرد من حيث هو كل موحد من الاساليب السلوكيه والادراكيه المعقده التنظيم والتي تميزه عن غيره من الناس وبخاصه في المواقف الاجتماعيه ( لويس كامل واخرون , ص13 ) . ان نظره بسيطه الى التعاريف اعلاه تشير الى تكامل في هذه التعاريف وعدم وجود تقاطع بينها . فلتعريف الاول يركز على الظواهر الخارجيه فقط ( السلوك ) التعريف الثاني يؤكد على التكامل بين السلوك والمكونات الداخليه للفرد . اما التعريف الثالث فيؤكد على حركيه الشخصيه والتعريف الرابع هو تعريف اكثر شمولا للشخصيه من التعاريف التي سبقته .</dc:title>
  <dc:creator>Maher</dc:creator>
  <cp:lastModifiedBy>Maher</cp:lastModifiedBy>
  <cp:revision>1</cp:revision>
  <dcterms:created xsi:type="dcterms:W3CDTF">2018-12-09T19:17:14Z</dcterms:created>
  <dcterms:modified xsi:type="dcterms:W3CDTF">2018-12-09T19:23:30Z</dcterms:modified>
</cp:coreProperties>
</file>